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491" r:id="rId3"/>
    <p:sldId id="507" r:id="rId4"/>
    <p:sldId id="508" r:id="rId5"/>
    <p:sldId id="509" r:id="rId6"/>
    <p:sldId id="510" r:id="rId7"/>
    <p:sldId id="511" r:id="rId8"/>
    <p:sldId id="512" r:id="rId9"/>
    <p:sldId id="513" r:id="rId10"/>
    <p:sldId id="514" r:id="rId11"/>
    <p:sldId id="515" r:id="rId12"/>
    <p:sldId id="516" r:id="rId13"/>
    <p:sldId id="517" r:id="rId14"/>
    <p:sldId id="518" r:id="rId15"/>
    <p:sldId id="519" r:id="rId16"/>
    <p:sldId id="521" r:id="rId17"/>
    <p:sldId id="520" r:id="rId18"/>
    <p:sldId id="522" r:id="rId19"/>
    <p:sldId id="523" r:id="rId20"/>
    <p:sldId id="524" r:id="rId21"/>
    <p:sldId id="527" r:id="rId22"/>
    <p:sldId id="525" r:id="rId23"/>
    <p:sldId id="528" r:id="rId24"/>
    <p:sldId id="529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2217"/>
    <a:srgbClr val="E51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94622" autoAdjust="0"/>
  </p:normalViewPr>
  <p:slideViewPr>
    <p:cSldViewPr snapToGrid="0" snapToObjects="1">
      <p:cViewPr varScale="1">
        <p:scale>
          <a:sx n="68" d="100"/>
          <a:sy n="68" d="100"/>
        </p:scale>
        <p:origin x="1050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5" d="100"/>
          <a:sy n="55" d="100"/>
        </p:scale>
        <p:origin x="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0CFBA-E990-492A-B8EC-42DA37F7FF05}" type="datetimeFigureOut">
              <a:rPr lang="pt-BR" smtClean="0"/>
              <a:t>23/02/2023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7A09E-C52E-410D-936A-2FD2AB36F7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55471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D3A1DF-988C-DD47-A2FC-66E8BC3ADC5C}" type="datetimeFigureOut">
              <a:rPr lang="pt-BR" smtClean="0"/>
              <a:t>23/02/2023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6F525-BAAF-C84F-B813-5FFD2F2D03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56462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7313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7196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07714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2219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2172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5741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2866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83773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09468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46422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7573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8199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25360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22545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16017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14854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2604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6986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2741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305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3209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8819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2764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0348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741322F5-93ED-4D68-A8FF-9359DF6E75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85060" y="2074736"/>
            <a:ext cx="8915514" cy="7078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2B77ECB5-455F-48E1-AC6C-CB94B5AD6A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85060" y="31659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94A25BC8-06B9-4702-900E-C725EC8984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4350" y="3686175"/>
            <a:ext cx="8323263" cy="89978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dignissimos</a:t>
            </a: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Montserrat" pitchFamily="2" charset="77"/>
            </a:endParaRPr>
          </a:p>
          <a:p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2CD3EFA3-E8FF-4777-8F73-3A0ED7F42E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4196019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94384EF9-9F88-3F44-960E-23228F2B7B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16800" y="1"/>
            <a:ext cx="46752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91D4AD5-11DD-4E82-960B-C503F0BDD1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E8B551AC-1062-45BF-8F6C-49BD202866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2" y="2472844"/>
            <a:ext cx="4547502" cy="956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3" name="Espaço Reservado para Texto 16">
            <a:extLst>
              <a:ext uri="{FF2B5EF4-FFF2-40B4-BE49-F238E27FC236}">
                <a16:creationId xmlns:a16="http://schemas.microsoft.com/office/drawing/2014/main" id="{A0D0365B-6FD1-4482-BC3D-ADA1653172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21097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4" name="Espaço Reservado para Texto 18">
            <a:extLst>
              <a:ext uri="{FF2B5EF4-FFF2-40B4-BE49-F238E27FC236}">
                <a16:creationId xmlns:a16="http://schemas.microsoft.com/office/drawing/2014/main" id="{E0957A65-0BA6-4042-A566-FBBCD4E11B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33743" y="3783198"/>
            <a:ext cx="4848358" cy="10191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digníssimos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  <p:sp>
        <p:nvSpPr>
          <p:cNvPr id="15" name="Espaço Reservado para Texto 20">
            <a:extLst>
              <a:ext uri="{FF2B5EF4-FFF2-40B4-BE49-F238E27FC236}">
                <a16:creationId xmlns:a16="http://schemas.microsoft.com/office/drawing/2014/main" id="{D769B9D2-9F94-480A-B9CA-79C5B8EC80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1513852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20">
            <a:extLst>
              <a:ext uri="{FF2B5EF4-FFF2-40B4-BE49-F238E27FC236}">
                <a16:creationId xmlns:a16="http://schemas.microsoft.com/office/drawing/2014/main" id="{28CAF223-2313-4CD7-91B6-501139C3D3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960D71C8-8756-424E-9251-B869DC4BD8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1" y="2295927"/>
            <a:ext cx="8661274" cy="1816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3" name="Espaço Reservado para Texto 16">
            <a:extLst>
              <a:ext uri="{FF2B5EF4-FFF2-40B4-BE49-F238E27FC236}">
                <a16:creationId xmlns:a16="http://schemas.microsoft.com/office/drawing/2014/main" id="{985EDE45-596F-455F-8CFD-3A4E052868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1946038"/>
            <a:ext cx="6010507" cy="3193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</p:spTree>
    <p:extLst>
      <p:ext uri="{BB962C8B-B14F-4D97-AF65-F5344CB8AC3E}">
        <p14:creationId xmlns:p14="http://schemas.microsoft.com/office/powerpoint/2010/main" val="117422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7">
            <a:extLst>
              <a:ext uri="{FF2B5EF4-FFF2-40B4-BE49-F238E27FC236}">
                <a16:creationId xmlns:a16="http://schemas.microsoft.com/office/drawing/2014/main" id="{B8881B08-C114-41E0-A225-495C930B29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11200" y="1"/>
            <a:ext cx="8080800" cy="685800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17" name="Espaço Reservado para Texto 20">
            <a:extLst>
              <a:ext uri="{FF2B5EF4-FFF2-40B4-BE49-F238E27FC236}">
                <a16:creationId xmlns:a16="http://schemas.microsoft.com/office/drawing/2014/main" id="{D162C169-6ADC-4BE6-8F66-076EE57B47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973741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8" name="Espaço Reservado para Texto 14">
            <a:extLst>
              <a:ext uri="{FF2B5EF4-FFF2-40B4-BE49-F238E27FC236}">
                <a16:creationId xmlns:a16="http://schemas.microsoft.com/office/drawing/2014/main" id="{1954C29C-77FC-4A9B-89A4-F058AC1802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5189" y="2063631"/>
            <a:ext cx="3040877" cy="10000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D851C657-C4B4-42FD-80F9-BE66B0D5DD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5189" y="3429000"/>
            <a:ext cx="2981286" cy="11732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At vero </a:t>
            </a:r>
            <a:r>
              <a:rPr lang="pt-BR" dirty="0" err="1"/>
              <a:t>eos</a:t>
            </a:r>
            <a:r>
              <a:rPr lang="pt-BR" dirty="0"/>
              <a:t> et </a:t>
            </a:r>
            <a:r>
              <a:rPr lang="pt-BR" dirty="0" err="1"/>
              <a:t>accus</a:t>
            </a:r>
            <a:r>
              <a:rPr lang="pt-BR" dirty="0"/>
              <a:t> </a:t>
            </a:r>
            <a:r>
              <a:rPr lang="pt-BR" dirty="0" err="1"/>
              <a:t>amus</a:t>
            </a:r>
            <a:r>
              <a:rPr lang="pt-BR" dirty="0"/>
              <a:t> et </a:t>
            </a:r>
            <a:r>
              <a:rPr lang="pt-BR" dirty="0" err="1"/>
              <a:t>iusto</a:t>
            </a:r>
            <a:r>
              <a:rPr lang="pt-BR" dirty="0"/>
              <a:t> </a:t>
            </a:r>
            <a:r>
              <a:rPr lang="pt-BR" dirty="0" err="1"/>
              <a:t>djanl</a:t>
            </a:r>
            <a:r>
              <a:rPr lang="pt-BR" dirty="0"/>
              <a:t> </a:t>
            </a:r>
            <a:r>
              <a:rPr lang="pt-BR" dirty="0" err="1"/>
              <a:t>kdepoe</a:t>
            </a:r>
            <a:r>
              <a:rPr lang="pt-BR" dirty="0"/>
              <a:t> p </a:t>
            </a:r>
            <a:r>
              <a:rPr lang="pt-BR" dirty="0" err="1"/>
              <a:t>kdpe</a:t>
            </a:r>
            <a:r>
              <a:rPr lang="pt-BR" dirty="0"/>
              <a:t> </a:t>
            </a:r>
            <a:r>
              <a:rPr lang="pt-BR" dirty="0" err="1"/>
              <a:t>poe</a:t>
            </a:r>
            <a:r>
              <a:rPr lang="pt-BR" dirty="0"/>
              <a:t> </a:t>
            </a:r>
            <a:r>
              <a:rPr lang="pt-BR" dirty="0" err="1"/>
              <a:t>dekpepd</a:t>
            </a:r>
            <a:r>
              <a:rPr lang="pt-BR" dirty="0"/>
              <a:t> </a:t>
            </a:r>
            <a:r>
              <a:rPr lang="pt-BR" dirty="0" err="1"/>
              <a:t>dkep</a:t>
            </a:r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2ACA8FCE-2A40-4A5E-8EDF-17CAC0C73E61}"/>
              </a:ext>
            </a:extLst>
          </p:cNvPr>
          <p:cNvSpPr/>
          <p:nvPr userDrawn="1"/>
        </p:nvSpPr>
        <p:spPr>
          <a:xfrm>
            <a:off x="4111200" y="0"/>
            <a:ext cx="8080800" cy="685800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7468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B292629F-8599-4F92-A11D-198792AE74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54495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D6232B5F-98D9-4309-9DC0-CCF0ABEE97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1C1E4346-AF9D-4723-AC91-8D1439E715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7296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7">
            <a:extLst>
              <a:ext uri="{FF2B5EF4-FFF2-40B4-BE49-F238E27FC236}">
                <a16:creationId xmlns:a16="http://schemas.microsoft.com/office/drawing/2014/main" id="{5520EFA0-1772-403D-A062-E6DD5F2BB2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FFA5671-E4C1-4C02-9619-5D3BBC96BA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1" name="Espaço Reservado para Texto 14">
            <a:extLst>
              <a:ext uri="{FF2B5EF4-FFF2-40B4-BE49-F238E27FC236}">
                <a16:creationId xmlns:a16="http://schemas.microsoft.com/office/drawing/2014/main" id="{4AD7BF10-3B9A-4CAF-A211-E259F6A58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2" name="Espaço Reservado para Texto 16">
            <a:extLst>
              <a:ext uri="{FF2B5EF4-FFF2-40B4-BE49-F238E27FC236}">
                <a16:creationId xmlns:a16="http://schemas.microsoft.com/office/drawing/2014/main" id="{C9666645-D8A0-4DFC-AED3-612867001E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B08148B9-3BB7-4F2F-B353-8B1E8ACDC3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754008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4050657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9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7">
            <a:extLst>
              <a:ext uri="{FF2B5EF4-FFF2-40B4-BE49-F238E27FC236}">
                <a16:creationId xmlns:a16="http://schemas.microsoft.com/office/drawing/2014/main" id="{5B078085-CFB3-474A-8AB2-6057F16676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9200" y="892800"/>
            <a:ext cx="3247200" cy="50832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0" name="Espaço Reservado para Texto 20">
            <a:extLst>
              <a:ext uri="{FF2B5EF4-FFF2-40B4-BE49-F238E27FC236}">
                <a16:creationId xmlns:a16="http://schemas.microsoft.com/office/drawing/2014/main" id="{2EA6C8C7-5399-4A1E-86C0-1D1FD1BFB4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91537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1" name="Espaço Reservado para Texto 14">
            <a:extLst>
              <a:ext uri="{FF2B5EF4-FFF2-40B4-BE49-F238E27FC236}">
                <a16:creationId xmlns:a16="http://schemas.microsoft.com/office/drawing/2014/main" id="{00C13B46-ABB9-4116-865F-2BE6FE1A47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2" y="2472844"/>
            <a:ext cx="4547502" cy="956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2" name="Espaço Reservado para Texto 16">
            <a:extLst>
              <a:ext uri="{FF2B5EF4-FFF2-40B4-BE49-F238E27FC236}">
                <a16:creationId xmlns:a16="http://schemas.microsoft.com/office/drawing/2014/main" id="{98DB5B05-5EC5-4378-B425-3F331258D7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21097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3" name="Espaço Reservado para Texto 18">
            <a:extLst>
              <a:ext uri="{FF2B5EF4-FFF2-40B4-BE49-F238E27FC236}">
                <a16:creationId xmlns:a16="http://schemas.microsoft.com/office/drawing/2014/main" id="{2225EEEF-C35B-4BE1-9090-F3515CBF38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33743" y="3783198"/>
            <a:ext cx="4848358" cy="10191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digníssimos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5343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7">
            <a:extLst>
              <a:ext uri="{FF2B5EF4-FFF2-40B4-BE49-F238E27FC236}">
                <a16:creationId xmlns:a16="http://schemas.microsoft.com/office/drawing/2014/main" id="{27491348-2904-4E3C-976D-C9D70E984E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3941022-81D3-45E0-90AF-0C893CAC7D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4" name="Espaço Reservado para Texto 20">
            <a:extLst>
              <a:ext uri="{FF2B5EF4-FFF2-40B4-BE49-F238E27FC236}">
                <a16:creationId xmlns:a16="http://schemas.microsoft.com/office/drawing/2014/main" id="{E170FF94-C7C6-416D-A6D7-0E6AAF9DB8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708495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F336D416-E3A3-4C43-A714-47FF94D554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6" name="Espaço Reservado para Texto 16">
            <a:extLst>
              <a:ext uri="{FF2B5EF4-FFF2-40B4-BE49-F238E27FC236}">
                <a16:creationId xmlns:a16="http://schemas.microsoft.com/office/drawing/2014/main" id="{74F99CB3-0673-4FF3-9B85-3B8440FFC6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9885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8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7">
            <a:extLst>
              <a:ext uri="{FF2B5EF4-FFF2-40B4-BE49-F238E27FC236}">
                <a16:creationId xmlns:a16="http://schemas.microsoft.com/office/drawing/2014/main" id="{D4967DCA-7669-49F9-A658-8E70FD0991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2800" y="1713600"/>
            <a:ext cx="6105600" cy="34488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26989E0A-3159-456E-8FF7-4A7FA0348C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91537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7" name="Espaço Reservado para Texto 14">
            <a:extLst>
              <a:ext uri="{FF2B5EF4-FFF2-40B4-BE49-F238E27FC236}">
                <a16:creationId xmlns:a16="http://schemas.microsoft.com/office/drawing/2014/main" id="{D14B1311-0417-45F1-9983-D3ECF2644E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09462" y="2833431"/>
            <a:ext cx="3607643" cy="8337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8" name="Espaço Reservado para Texto 16">
            <a:extLst>
              <a:ext uri="{FF2B5EF4-FFF2-40B4-BE49-F238E27FC236}">
                <a16:creationId xmlns:a16="http://schemas.microsoft.com/office/drawing/2014/main" id="{34CD557F-3E3F-43FE-AAD8-486BF7897E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09462" y="3955431"/>
            <a:ext cx="3496729" cy="2620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0817470E-A528-433B-BD72-A4E57D729F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08888" y="4235210"/>
            <a:ext cx="3608217" cy="9423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 err="1">
                <a:latin typeface="Montserrat" panose="00000500000000000000" pitchFamily="2" charset="0"/>
              </a:rPr>
              <a:t>Mondwd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jqwod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dsoa</a:t>
            </a:r>
            <a:r>
              <a:rPr lang="pt-BR" dirty="0">
                <a:latin typeface="Montserrat" panose="00000500000000000000" pitchFamily="2" charset="0"/>
              </a:rPr>
              <a:t> os </a:t>
            </a:r>
            <a:r>
              <a:rPr lang="pt-BR" dirty="0" err="1">
                <a:latin typeface="Montserrat" panose="00000500000000000000" pitchFamily="2" charset="0"/>
              </a:rPr>
              <a:t>wdwo</a:t>
            </a:r>
            <a:r>
              <a:rPr lang="pt-BR" dirty="0">
                <a:latin typeface="Montserrat" panose="00000500000000000000" pitchFamily="2" charset="0"/>
              </a:rPr>
              <a:t> das </a:t>
            </a:r>
            <a:r>
              <a:rPr lang="pt-BR" dirty="0" err="1">
                <a:latin typeface="Montserrat" panose="00000500000000000000" pitchFamily="2" charset="0"/>
              </a:rPr>
              <a:t>oswo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szoas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osaowo</a:t>
            </a:r>
            <a:r>
              <a:rPr lang="pt-BR" dirty="0">
                <a:latin typeface="Montserrat" panose="00000500000000000000" pitchFamily="2" charset="0"/>
              </a:rPr>
              <a:t> soas </a:t>
            </a:r>
            <a:r>
              <a:rPr lang="pt-BR" dirty="0" err="1">
                <a:latin typeface="Montserrat" panose="00000500000000000000" pitchFamily="2" charset="0"/>
              </a:rPr>
              <a:t>dsaso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owq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2155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390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>
          <a:xfrm rot="16200000">
            <a:off x="-519621" y="3001749"/>
            <a:ext cx="2016112" cy="224055"/>
          </a:xfrm>
        </p:spPr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168812" y="73243"/>
            <a:ext cx="10986868" cy="1039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Tx/>
              <a:buNone/>
            </a:pPr>
            <a:r>
              <a:rPr lang="pt-BR" altLang="pt-BR" sz="2400" b="1" dirty="0">
                <a:latin typeface="Cavolini" panose="020B0502040204020203" pitchFamily="66" charset="0"/>
                <a:cs typeface="Cavolini" panose="020B0502040204020203" pitchFamily="66" charset="0"/>
              </a:rPr>
              <a:t>ESCOLA E FACULDADE DE TECNOLOGIA SENAI ROBERTO MANGE</a:t>
            </a:r>
          </a:p>
          <a:p>
            <a:pPr marL="0" indent="0" algn="ctr" eaLnBrk="1" hangingPunct="1">
              <a:buFontTx/>
              <a:buNone/>
            </a:pPr>
            <a:r>
              <a:rPr lang="pt-BR" altLang="pt-BR" sz="2400" b="1" u="sng" dirty="0">
                <a:solidFill>
                  <a:srgbClr val="C00000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DESENVOLVIMENTO DE SISTEMAS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481595E-EC96-4721-9EC2-27EC32D9B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37" y="1113075"/>
            <a:ext cx="9373532" cy="506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768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800" y="1504165"/>
            <a:ext cx="8642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CRIAÇÃO DE TABELAS:</a:t>
            </a:r>
            <a:endParaRPr lang="pt-BR" altLang="pt-BR" sz="1800" dirty="0"/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31ED6E81-5EC9-34D7-6F8E-E58F0BF9B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969" y="1421156"/>
            <a:ext cx="5688013" cy="537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611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800" y="1504165"/>
            <a:ext cx="8642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CRIAÇÃO DE TABELAS:</a:t>
            </a:r>
            <a:endParaRPr lang="pt-BR" altLang="pt-BR" sz="1800" dirty="0"/>
          </a:p>
        </p:txBody>
      </p:sp>
      <p:pic>
        <p:nvPicPr>
          <p:cNvPr id="4" name="Imagem 2">
            <a:extLst>
              <a:ext uri="{FF2B5EF4-FFF2-40B4-BE49-F238E27FC236}">
                <a16:creationId xmlns:a16="http://schemas.microsoft.com/office/drawing/2014/main" id="{7465D0CD-5D44-1164-E7BB-60D2A3F135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09"/>
          <a:stretch/>
        </p:blipFill>
        <p:spPr bwMode="auto">
          <a:xfrm>
            <a:off x="3788979" y="1463882"/>
            <a:ext cx="8192205" cy="239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m 2">
            <a:extLst>
              <a:ext uri="{FF2B5EF4-FFF2-40B4-BE49-F238E27FC236}">
                <a16:creationId xmlns:a16="http://schemas.microsoft.com/office/drawing/2014/main" id="{0C42FD91-0D99-D65B-F4CF-A34E515F0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50" y="2894942"/>
            <a:ext cx="4760664" cy="388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954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800" y="1504165"/>
            <a:ext cx="8642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CRIAÇÃO DE TABELAS:</a:t>
            </a:r>
            <a:endParaRPr lang="pt-BR" altLang="pt-BR" sz="1800" dirty="0"/>
          </a:p>
        </p:txBody>
      </p:sp>
      <p:pic>
        <p:nvPicPr>
          <p:cNvPr id="2" name="Imagem 5">
            <a:extLst>
              <a:ext uri="{FF2B5EF4-FFF2-40B4-BE49-F238E27FC236}">
                <a16:creationId xmlns:a16="http://schemas.microsoft.com/office/drawing/2014/main" id="{A4EE7FAB-8C15-8A21-77DB-7CAE198BA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2105722"/>
            <a:ext cx="860425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m 3">
            <a:extLst>
              <a:ext uri="{FF2B5EF4-FFF2-40B4-BE49-F238E27FC236}">
                <a16:creationId xmlns:a16="http://schemas.microsoft.com/office/drawing/2014/main" id="{0AEB8298-6551-7510-5E5E-7142595C6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3429697"/>
            <a:ext cx="8224838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660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4" name="CaixaDeTexto 2">
            <a:extLst>
              <a:ext uri="{FF2B5EF4-FFF2-40B4-BE49-F238E27FC236}">
                <a16:creationId xmlns:a16="http://schemas.microsoft.com/office/drawing/2014/main" id="{166F2E64-06AA-498E-DD81-581CFEF3C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124" y="1504165"/>
            <a:ext cx="5088036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000" b="1" dirty="0">
                <a:solidFill>
                  <a:srgbClr val="FF0000"/>
                </a:solidFill>
                <a:latin typeface="+mn-lt"/>
              </a:rPr>
              <a:t>SHOW TABLES</a:t>
            </a:r>
          </a:p>
          <a:p>
            <a:pPr>
              <a:spcBef>
                <a:spcPct val="0"/>
              </a:spcBef>
              <a:buFontTx/>
              <a:buNone/>
            </a:pPr>
            <a:endParaRPr lang="pt-BR" altLang="pt-BR" sz="2000" b="1" dirty="0">
              <a:solidFill>
                <a:srgbClr val="FF0000"/>
              </a:solidFill>
              <a:latin typeface="+mn-lt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2000" dirty="0">
                <a:latin typeface="+mn-lt"/>
              </a:rPr>
              <a:t>Mostra as tabelas do banco em conexão</a:t>
            </a:r>
          </a:p>
          <a:p>
            <a:pPr>
              <a:spcBef>
                <a:spcPct val="0"/>
              </a:spcBef>
              <a:buFontTx/>
              <a:buNone/>
            </a:pPr>
            <a:endParaRPr lang="pt-BR" altLang="pt-BR" sz="2000" dirty="0">
              <a:latin typeface="+mn-lt"/>
            </a:endParaRPr>
          </a:p>
          <a:p>
            <a:pPr>
              <a:spcBef>
                <a:spcPct val="0"/>
              </a:spcBef>
              <a:buFontTx/>
              <a:buNone/>
            </a:pPr>
            <a:endParaRPr lang="pt-BR" altLang="pt-BR" sz="2000" dirty="0">
              <a:latin typeface="+mn-lt"/>
            </a:endParaRPr>
          </a:p>
          <a:p>
            <a:pPr>
              <a:spcBef>
                <a:spcPct val="0"/>
              </a:spcBef>
              <a:buFontTx/>
              <a:buNone/>
            </a:pPr>
            <a:endParaRPr lang="pt-BR" altLang="pt-BR" sz="2000" dirty="0">
              <a:latin typeface="+mn-lt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2000" b="1" dirty="0">
                <a:solidFill>
                  <a:srgbClr val="FF0000"/>
                </a:solidFill>
                <a:latin typeface="+mn-lt"/>
              </a:rPr>
              <a:t>DESCRIBE</a:t>
            </a:r>
          </a:p>
          <a:p>
            <a:pPr>
              <a:spcBef>
                <a:spcPct val="0"/>
              </a:spcBef>
              <a:buFontTx/>
              <a:buNone/>
            </a:pPr>
            <a:endParaRPr lang="pt-BR" altLang="pt-BR" sz="2000" b="1" dirty="0">
              <a:solidFill>
                <a:srgbClr val="FF0000"/>
              </a:solidFill>
              <a:latin typeface="+mn-lt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2000" dirty="0">
                <a:latin typeface="+mn-lt"/>
              </a:rPr>
              <a:t>Descreve a estrutura da tabela desejada</a:t>
            </a:r>
          </a:p>
          <a:p>
            <a:pPr>
              <a:spcBef>
                <a:spcPct val="0"/>
              </a:spcBef>
              <a:buFontTx/>
              <a:buNone/>
            </a:pPr>
            <a:endParaRPr lang="pt-BR" altLang="pt-BR" sz="2000" dirty="0">
              <a:latin typeface="+mn-lt"/>
            </a:endParaRPr>
          </a:p>
          <a:p>
            <a:pPr>
              <a:spcBef>
                <a:spcPct val="0"/>
              </a:spcBef>
              <a:buFontTx/>
              <a:buNone/>
            </a:pPr>
            <a:endParaRPr lang="pt-BR" altLang="pt-BR" sz="2000" dirty="0">
              <a:latin typeface="+mn-lt"/>
            </a:endParaRPr>
          </a:p>
          <a:p>
            <a:pPr>
              <a:spcBef>
                <a:spcPct val="0"/>
              </a:spcBef>
              <a:buFontTx/>
              <a:buNone/>
            </a:pPr>
            <a:endParaRPr lang="pt-BR" altLang="pt-BR" sz="2000" dirty="0">
              <a:latin typeface="+mn-lt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2000" b="1" dirty="0">
                <a:solidFill>
                  <a:srgbClr val="FF0000"/>
                </a:solidFill>
                <a:latin typeface="+mn-lt"/>
              </a:rPr>
              <a:t>DROP TABLE</a:t>
            </a:r>
          </a:p>
          <a:p>
            <a:pPr>
              <a:spcBef>
                <a:spcPct val="0"/>
              </a:spcBef>
              <a:buFontTx/>
              <a:buNone/>
            </a:pPr>
            <a:endParaRPr lang="pt-BR" altLang="pt-BR" sz="2000" b="1" dirty="0">
              <a:solidFill>
                <a:srgbClr val="FF0000"/>
              </a:solidFill>
              <a:latin typeface="+mn-lt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2000" dirty="0">
                <a:latin typeface="+mn-lt"/>
              </a:rPr>
              <a:t>Deleta a tabela mencionada</a:t>
            </a:r>
          </a:p>
        </p:txBody>
      </p:sp>
      <p:pic>
        <p:nvPicPr>
          <p:cNvPr id="6" name="Imagem 2">
            <a:extLst>
              <a:ext uri="{FF2B5EF4-FFF2-40B4-BE49-F238E27FC236}">
                <a16:creationId xmlns:a16="http://schemas.microsoft.com/office/drawing/2014/main" id="{F3C97B08-0E56-C271-B0A2-B557F5E58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842" y="1915222"/>
            <a:ext cx="18669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m 4">
            <a:extLst>
              <a:ext uri="{FF2B5EF4-FFF2-40B4-BE49-F238E27FC236}">
                <a16:creationId xmlns:a16="http://schemas.microsoft.com/office/drawing/2014/main" id="{ABF552DC-79FA-3F0D-9E21-057955B91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318" y="3999758"/>
            <a:ext cx="23812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magem 6">
            <a:extLst>
              <a:ext uri="{FF2B5EF4-FFF2-40B4-BE49-F238E27FC236}">
                <a16:creationId xmlns:a16="http://schemas.microsoft.com/office/drawing/2014/main" id="{96F87586-747E-CFF4-229F-CCD49A03D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913" y="5733822"/>
            <a:ext cx="243840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353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4" name="CaixaDeTexto 2">
            <a:extLst>
              <a:ext uri="{FF2B5EF4-FFF2-40B4-BE49-F238E27FC236}">
                <a16:creationId xmlns:a16="http://schemas.microsoft.com/office/drawing/2014/main" id="{166F2E64-06AA-498E-DD81-581CFEF3C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123" y="1504165"/>
            <a:ext cx="99695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000" b="1" dirty="0">
                <a:solidFill>
                  <a:srgbClr val="FF0000"/>
                </a:solidFill>
                <a:latin typeface="+mn-lt"/>
              </a:rPr>
              <a:t>CRIE UMA TABELA PARA ABRIGAR OS SEGUINTES DADOS, TREINE O CREATE, SHOW, DESCRIBE E DEPOIS O DROP:</a:t>
            </a:r>
          </a:p>
          <a:p>
            <a:pPr>
              <a:spcBef>
                <a:spcPct val="0"/>
              </a:spcBef>
              <a:buFontTx/>
              <a:buNone/>
            </a:pPr>
            <a:endParaRPr lang="pt-BR" altLang="pt-BR" sz="2000" dirty="0">
              <a:latin typeface="+mn-lt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62BBD659-7342-778D-C513-9B341E777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913" y="2486676"/>
            <a:ext cx="6568004" cy="345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55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4" name="CaixaDeTexto 2">
            <a:extLst>
              <a:ext uri="{FF2B5EF4-FFF2-40B4-BE49-F238E27FC236}">
                <a16:creationId xmlns:a16="http://schemas.microsoft.com/office/drawing/2014/main" id="{166F2E64-06AA-498E-DD81-581CFEF3C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123" y="1504165"/>
            <a:ext cx="99695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000" b="1" dirty="0">
                <a:solidFill>
                  <a:srgbClr val="FF0000"/>
                </a:solidFill>
                <a:latin typeface="+mn-lt"/>
              </a:rPr>
              <a:t>ALTERANDO UMA TABELA:</a:t>
            </a:r>
          </a:p>
          <a:p>
            <a:pPr>
              <a:spcBef>
                <a:spcPct val="0"/>
              </a:spcBef>
              <a:buFontTx/>
              <a:buNone/>
            </a:pPr>
            <a:endParaRPr lang="pt-BR" altLang="pt-BR" sz="2000" dirty="0">
              <a:latin typeface="+mn-lt"/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F7DBA2D1-40BD-0944-517B-F9459F9D5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70" y="1858108"/>
            <a:ext cx="6686550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90D1F1A-9EE7-33EF-FD2E-07609250E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721" y="1955408"/>
            <a:ext cx="3974754" cy="95649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312F8C3-4095-5946-6E38-6197CB7E7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8721" y="3363143"/>
            <a:ext cx="5337645" cy="91616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EAB4FED-1211-7F2C-7530-83A60DE0F6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4871" y="4757395"/>
            <a:ext cx="4539166" cy="91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4" name="CaixaDeTexto 2">
            <a:extLst>
              <a:ext uri="{FF2B5EF4-FFF2-40B4-BE49-F238E27FC236}">
                <a16:creationId xmlns:a16="http://schemas.microsoft.com/office/drawing/2014/main" id="{166F2E64-06AA-498E-DD81-581CFEF3C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123" y="1504165"/>
            <a:ext cx="99695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000" b="1" dirty="0">
                <a:solidFill>
                  <a:srgbClr val="FF0000"/>
                </a:solidFill>
                <a:latin typeface="+mn-lt"/>
              </a:rPr>
              <a:t>PRATIQUE A ALTERAÇÃO DA TABELA MUDANDO O TAMANHO PERMITIDO PARA A COLUNA NAME E ADICIONANDO MAIS UMA QUARTA COLUNA DE SUA PREFERÊNCIA</a:t>
            </a:r>
          </a:p>
          <a:p>
            <a:pPr>
              <a:spcBef>
                <a:spcPct val="0"/>
              </a:spcBef>
              <a:buFontTx/>
              <a:buNone/>
            </a:pPr>
            <a:endParaRPr lang="pt-BR" altLang="pt-BR" sz="2000" dirty="0">
              <a:latin typeface="+mn-lt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62BBD659-7342-778D-C513-9B341E777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913" y="2486676"/>
            <a:ext cx="6568004" cy="345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9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4" name="CaixaDeTexto 2">
            <a:extLst>
              <a:ext uri="{FF2B5EF4-FFF2-40B4-BE49-F238E27FC236}">
                <a16:creationId xmlns:a16="http://schemas.microsoft.com/office/drawing/2014/main" id="{166F2E64-06AA-498E-DD81-581CFEF3C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123" y="1504165"/>
            <a:ext cx="99695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000" b="1" dirty="0">
                <a:solidFill>
                  <a:srgbClr val="FF0000"/>
                </a:solidFill>
                <a:latin typeface="+mn-lt"/>
              </a:rPr>
              <a:t>INSERINDO DADOS NA TABELA:</a:t>
            </a:r>
          </a:p>
          <a:p>
            <a:pPr>
              <a:spcBef>
                <a:spcPct val="0"/>
              </a:spcBef>
              <a:buFontTx/>
              <a:buNone/>
            </a:pPr>
            <a:endParaRPr lang="pt-BR" altLang="pt-BR" sz="2000" dirty="0">
              <a:latin typeface="+mn-lt"/>
            </a:endParaRPr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0AECD350-E879-BD2A-4825-D0D4A8402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1989966"/>
            <a:ext cx="6659795" cy="1805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2D1F6B4-51C7-BBE6-3FF3-C667C4CC9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02" y="6006928"/>
            <a:ext cx="10007565" cy="70788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232B796F-BA2B-6D0B-9A4A-C32B8A45E8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0112" y="1377682"/>
            <a:ext cx="3009189" cy="4411879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AB850464-1950-61D7-3F38-398E27082D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719" y="4349348"/>
            <a:ext cx="8631296" cy="10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498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ADA37F3-A4C9-70CB-859D-487456A7C114}"/>
              </a:ext>
            </a:extLst>
          </p:cNvPr>
          <p:cNvSpPr txBox="1"/>
          <p:nvPr/>
        </p:nvSpPr>
        <p:spPr>
          <a:xfrm>
            <a:off x="719058" y="1500039"/>
            <a:ext cx="101271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t-BR" altLang="pt-BR" sz="2000" b="1" dirty="0">
                <a:solidFill>
                  <a:srgbClr val="FF0000"/>
                </a:solidFill>
                <a:latin typeface="+mn-lt"/>
              </a:rPr>
              <a:t>RELACIONANDO DADOS ENTRE TABELAS!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endParaRPr lang="pt-BR" altLang="pt-BR" sz="2000" b="1" dirty="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000" dirty="0"/>
              <a:t>No paradigma relacional, é muito comum a necessidade de relacionarmos uma ou mais tabelas entre si, sendo motivado por basicamente dois motivos: </a:t>
            </a:r>
            <a:r>
              <a:rPr lang="pt-BR" altLang="pt-BR" sz="2000" dirty="0">
                <a:highlight>
                  <a:srgbClr val="FFFF00"/>
                </a:highlight>
              </a:rPr>
              <a:t>Garantir a integridade de algumas informações</a:t>
            </a:r>
            <a:r>
              <a:rPr lang="pt-BR" altLang="pt-BR" sz="2000" dirty="0"/>
              <a:t> e também </a:t>
            </a:r>
            <a:r>
              <a:rPr lang="pt-BR" altLang="pt-BR" sz="2000" dirty="0">
                <a:highlight>
                  <a:srgbClr val="00FF00"/>
                </a:highlight>
              </a:rPr>
              <a:t>evitar a criação de tabelas demasiadamente grandes e complexas</a:t>
            </a:r>
            <a:r>
              <a:rPr lang="pt-BR" altLang="pt-BR" sz="2000" dirty="0"/>
              <a:t>.</a:t>
            </a:r>
          </a:p>
        </p:txBody>
      </p:sp>
      <p:pic>
        <p:nvPicPr>
          <p:cNvPr id="1026" name="Picture 2" descr="Associative entity - Wikipedia">
            <a:extLst>
              <a:ext uri="{FF2B5EF4-FFF2-40B4-BE49-F238E27FC236}">
                <a16:creationId xmlns:a16="http://schemas.microsoft.com/office/drawing/2014/main" id="{0431EB02-D455-84E2-56B2-A0C28E3A0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773" y="3199764"/>
            <a:ext cx="4857750" cy="2438400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ysql - How to model the relationship between these three tables - Database  Administrators Stack Exchange">
            <a:extLst>
              <a:ext uri="{FF2B5EF4-FFF2-40B4-BE49-F238E27FC236}">
                <a16:creationId xmlns:a16="http://schemas.microsoft.com/office/drawing/2014/main" id="{39A5D2E2-1DF3-A403-2DCF-F66D35C86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07" y="3759655"/>
            <a:ext cx="6524625" cy="2905125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67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ADA37F3-A4C9-70CB-859D-487456A7C114}"/>
              </a:ext>
            </a:extLst>
          </p:cNvPr>
          <p:cNvSpPr txBox="1"/>
          <p:nvPr/>
        </p:nvSpPr>
        <p:spPr>
          <a:xfrm>
            <a:off x="719058" y="1500039"/>
            <a:ext cx="101271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t-BR" altLang="pt-BR" sz="2000" b="1" dirty="0">
                <a:solidFill>
                  <a:srgbClr val="FF0000"/>
                </a:solidFill>
                <a:latin typeface="+mn-lt"/>
              </a:rPr>
              <a:t>RELACIONANDO DADOS ENTRE TABELAS!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endParaRPr lang="pt-BR" altLang="pt-BR" sz="2000" b="1" dirty="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000" dirty="0"/>
              <a:t>Dessa maneira, tais relacionamentos ocorrem através das chamadas CHAVES ESTRANGEIRAS (FOREIGN KEYS), também denominadas FK!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000" b="1" dirty="0"/>
              <a:t>Analisando isso, será que podemos melhorar a tabela abaixo?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000" b="1" dirty="0"/>
              <a:t>Como podemos garantir que somente sejam atribuídos departamentos existentes? 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000" b="1" dirty="0"/>
              <a:t>Como melhorar a manutenibilidade desta tabela caso necessite mudar a sigla de um setor?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EC8652C-7DDF-1798-FA5F-F61C7E8F3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144" y="3692102"/>
            <a:ext cx="6023763" cy="31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241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63C2F91-3DE4-A161-8ED5-231896359BF8}"/>
              </a:ext>
            </a:extLst>
          </p:cNvPr>
          <p:cNvSpPr txBox="1"/>
          <p:nvPr/>
        </p:nvSpPr>
        <p:spPr>
          <a:xfrm>
            <a:off x="586689" y="1684369"/>
            <a:ext cx="95835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000" b="1" dirty="0">
                <a:solidFill>
                  <a:srgbClr val="FF0000"/>
                </a:solidFill>
              </a:rPr>
              <a:t>CREATE DATABASE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endParaRPr lang="pt-BR" altLang="pt-BR" sz="2000" b="1" dirty="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000" dirty="0"/>
              <a:t>Criação de um novo banco de dados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endParaRPr lang="pt-BR" altLang="pt-BR" sz="2000" dirty="0"/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000" dirty="0">
                <a:highlight>
                  <a:srgbClr val="FFFF00"/>
                </a:highlight>
              </a:rPr>
              <a:t>Obs.: SQL não é case sensitive</a:t>
            </a:r>
          </a:p>
        </p:txBody>
      </p:sp>
      <p:pic>
        <p:nvPicPr>
          <p:cNvPr id="4" name="Imagem 2">
            <a:extLst>
              <a:ext uri="{FF2B5EF4-FFF2-40B4-BE49-F238E27FC236}">
                <a16:creationId xmlns:a16="http://schemas.microsoft.com/office/drawing/2014/main" id="{017E3D83-570C-C404-6803-62AA919AA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91" y="1838439"/>
            <a:ext cx="5208588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aixaDeTexto 2">
            <a:extLst>
              <a:ext uri="{FF2B5EF4-FFF2-40B4-BE49-F238E27FC236}">
                <a16:creationId xmlns:a16="http://schemas.microsoft.com/office/drawing/2014/main" id="{521C9A99-8D8E-7022-25EC-CDE2831673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964" y="3777657"/>
            <a:ext cx="864235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000" b="1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DROP DATABASE</a:t>
            </a:r>
          </a:p>
          <a:p>
            <a:pPr>
              <a:spcBef>
                <a:spcPct val="0"/>
              </a:spcBef>
              <a:buFontTx/>
              <a:buNone/>
            </a:pPr>
            <a:endParaRPr lang="pt-BR" altLang="pt-BR" sz="2000" b="1" dirty="0">
              <a:solidFill>
                <a:srgbClr val="FF0000"/>
              </a:solidFill>
              <a:latin typeface="+mn-lt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2000" dirty="0">
                <a:latin typeface="+mn-lt"/>
                <a:cs typeface="Arial" panose="020B0604020202020204" pitchFamily="34" charset="0"/>
              </a:rPr>
              <a:t>Deleta um banco de dados</a:t>
            </a:r>
          </a:p>
          <a:p>
            <a:pPr>
              <a:spcBef>
                <a:spcPct val="0"/>
              </a:spcBef>
              <a:buFontTx/>
              <a:buNone/>
            </a:pPr>
            <a:endParaRPr lang="pt-BR" altLang="pt-BR" sz="2000" dirty="0">
              <a:latin typeface="+mn-lt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pt-BR" altLang="pt-BR" sz="200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1" name="Imagem 3">
            <a:extLst>
              <a:ext uri="{FF2B5EF4-FFF2-40B4-BE49-F238E27FC236}">
                <a16:creationId xmlns:a16="http://schemas.microsoft.com/office/drawing/2014/main" id="{C1D7C09A-9718-E2FE-9101-098EF2A80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105" y="4201874"/>
            <a:ext cx="4151312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CaixaDeTexto 2">
            <a:extLst>
              <a:ext uri="{FF2B5EF4-FFF2-40B4-BE49-F238E27FC236}">
                <a16:creationId xmlns:a16="http://schemas.microsoft.com/office/drawing/2014/main" id="{28D34838-711B-450A-23EF-813A76923A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689" y="5236357"/>
            <a:ext cx="864235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2000" b="1" dirty="0">
                <a:solidFill>
                  <a:srgbClr val="FF0000"/>
                </a:solidFill>
                <a:latin typeface="+mn-lt"/>
              </a:rPr>
              <a:t>USE DATABASE</a:t>
            </a:r>
          </a:p>
          <a:p>
            <a:pPr>
              <a:spcBef>
                <a:spcPct val="0"/>
              </a:spcBef>
              <a:buFontTx/>
              <a:buNone/>
            </a:pPr>
            <a:endParaRPr lang="pt-BR" altLang="pt-BR" sz="2000" b="1" dirty="0">
              <a:solidFill>
                <a:srgbClr val="FF0000"/>
              </a:solidFill>
              <a:latin typeface="+mn-lt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pt-BR" altLang="pt-BR" sz="2000" dirty="0">
                <a:latin typeface="+mn-lt"/>
              </a:rPr>
              <a:t>Inicia conexão com um banco de dados</a:t>
            </a:r>
          </a:p>
          <a:p>
            <a:pPr>
              <a:spcBef>
                <a:spcPct val="0"/>
              </a:spcBef>
              <a:buFontTx/>
              <a:buNone/>
            </a:pPr>
            <a:endParaRPr lang="pt-BR" altLang="pt-BR" sz="2000" dirty="0">
              <a:latin typeface="+mn-lt"/>
            </a:endParaRPr>
          </a:p>
          <a:p>
            <a:pPr>
              <a:spcBef>
                <a:spcPct val="0"/>
              </a:spcBef>
              <a:buFontTx/>
              <a:buNone/>
            </a:pPr>
            <a:endParaRPr lang="pt-BR" altLang="pt-BR" sz="2000" dirty="0">
              <a:latin typeface="+mn-lt"/>
            </a:endParaRPr>
          </a:p>
        </p:txBody>
      </p:sp>
      <p:pic>
        <p:nvPicPr>
          <p:cNvPr id="14" name="Imagem 5">
            <a:extLst>
              <a:ext uri="{FF2B5EF4-FFF2-40B4-BE49-F238E27FC236}">
                <a16:creationId xmlns:a16="http://schemas.microsoft.com/office/drawing/2014/main" id="{A4244D8E-8035-2EEB-2763-FAE1407B7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965" y="5518148"/>
            <a:ext cx="239236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145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ADA37F3-A4C9-70CB-859D-487456A7C114}"/>
              </a:ext>
            </a:extLst>
          </p:cNvPr>
          <p:cNvSpPr txBox="1"/>
          <p:nvPr/>
        </p:nvSpPr>
        <p:spPr>
          <a:xfrm>
            <a:off x="719058" y="1500039"/>
            <a:ext cx="101271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t-BR" altLang="pt-BR" sz="2000" b="1" dirty="0">
                <a:solidFill>
                  <a:srgbClr val="FF0000"/>
                </a:solidFill>
                <a:latin typeface="+mn-lt"/>
              </a:rPr>
              <a:t>RELACIONANDO DADOS ENTRE TABELAS!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endParaRPr lang="pt-BR" altLang="pt-BR" sz="2000" b="1" dirty="0">
              <a:solidFill>
                <a:srgbClr val="FF0000"/>
              </a:solidFill>
            </a:endParaRP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000" dirty="0"/>
              <a:t>Dessa maneira, tais relacionamentos ocorrem através das chamadas CHAVES ESTRANGEIRAS (FOREIGN KEYS), também denominadas FK!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000" b="1" dirty="0"/>
              <a:t>Analisando isso, será que podemos melhorar a tabela abaixo?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000" b="1" dirty="0"/>
              <a:t>Como podemos garantir que somente sejam atribuídos departamentos existentes? 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pt-BR" altLang="pt-BR" sz="2000" b="1" dirty="0"/>
              <a:t>Como melhorar a manutenibilidade desta tabela caso necessite mudar a sigla de um setor?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97F5A81-3445-225C-FF64-330949E11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62" y="3658252"/>
            <a:ext cx="958215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9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ADA37F3-A4C9-70CB-859D-487456A7C114}"/>
              </a:ext>
            </a:extLst>
          </p:cNvPr>
          <p:cNvSpPr txBox="1"/>
          <p:nvPr/>
        </p:nvSpPr>
        <p:spPr>
          <a:xfrm>
            <a:off x="719058" y="1500039"/>
            <a:ext cx="10127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t-BR" altLang="pt-BR" sz="2000" b="1" dirty="0">
                <a:solidFill>
                  <a:srgbClr val="FF0000"/>
                </a:solidFill>
                <a:latin typeface="+mn-lt"/>
              </a:rPr>
              <a:t>CRIE AS SEGUINTES TABELAS COM OS RESPECTIVOS RELACIONAMENTOS:</a:t>
            </a:r>
            <a:endParaRPr lang="pt-BR" altLang="pt-BR" sz="2000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97F5A81-3445-225C-FF64-330949E11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13" y="2374931"/>
            <a:ext cx="958215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3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ADA37F3-A4C9-70CB-859D-487456A7C114}"/>
              </a:ext>
            </a:extLst>
          </p:cNvPr>
          <p:cNvSpPr txBox="1"/>
          <p:nvPr/>
        </p:nvSpPr>
        <p:spPr>
          <a:xfrm>
            <a:off x="719058" y="1500039"/>
            <a:ext cx="10127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t-BR" altLang="pt-BR" sz="2000" b="1" dirty="0">
                <a:solidFill>
                  <a:srgbClr val="FF0000"/>
                </a:solidFill>
                <a:latin typeface="+mn-lt"/>
              </a:rPr>
              <a:t>CRIE AS SEGUINTES TABELAS COM OS RESPECTIVOS RELACIONAMENTOS:</a:t>
            </a:r>
            <a:endParaRPr lang="pt-BR" altLang="pt-BR" sz="2000" b="1" dirty="0"/>
          </a:p>
        </p:txBody>
      </p:sp>
      <p:pic>
        <p:nvPicPr>
          <p:cNvPr id="4" name="Imagem 2">
            <a:extLst>
              <a:ext uri="{FF2B5EF4-FFF2-40B4-BE49-F238E27FC236}">
                <a16:creationId xmlns:a16="http://schemas.microsoft.com/office/drawing/2014/main" id="{BA107412-2143-FBC0-52B3-73D0C2A12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676" y="2445540"/>
            <a:ext cx="7897203" cy="2699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097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ADA37F3-A4C9-70CB-859D-487456A7C114}"/>
              </a:ext>
            </a:extLst>
          </p:cNvPr>
          <p:cNvSpPr txBox="1"/>
          <p:nvPr/>
        </p:nvSpPr>
        <p:spPr>
          <a:xfrm>
            <a:off x="719058" y="1500039"/>
            <a:ext cx="10127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t-BR" altLang="pt-BR" sz="2000" b="1" dirty="0">
                <a:solidFill>
                  <a:srgbClr val="FF0000"/>
                </a:solidFill>
                <a:latin typeface="+mn-lt"/>
              </a:rPr>
              <a:t>CRIE AS SEGUINTES TABELAS COM OS RESPECTIVOS RELACIONAMENTOS:</a:t>
            </a:r>
            <a:endParaRPr lang="pt-BR" altLang="pt-BR" sz="2000" b="1" dirty="0"/>
          </a:p>
        </p:txBody>
      </p:sp>
      <p:pic>
        <p:nvPicPr>
          <p:cNvPr id="2050" name="Picture 2" descr="A beginner's guide to database table relationships - Vlad Mihalcea">
            <a:extLst>
              <a:ext uri="{FF2B5EF4-FFF2-40B4-BE49-F238E27FC236}">
                <a16:creationId xmlns:a16="http://schemas.microsoft.com/office/drawing/2014/main" id="{9837E9E8-BA10-1BB3-1B26-CA635A665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155" y="2770915"/>
            <a:ext cx="8285724" cy="216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11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ADA37F3-A4C9-70CB-859D-487456A7C114}"/>
              </a:ext>
            </a:extLst>
          </p:cNvPr>
          <p:cNvSpPr txBox="1"/>
          <p:nvPr/>
        </p:nvSpPr>
        <p:spPr>
          <a:xfrm>
            <a:off x="719058" y="1500039"/>
            <a:ext cx="10127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pt-BR" altLang="pt-BR" sz="2000" b="1" dirty="0">
                <a:solidFill>
                  <a:srgbClr val="FF0000"/>
                </a:solidFill>
                <a:latin typeface="+mn-lt"/>
              </a:rPr>
              <a:t>CRIE AS SEGUINTES TABELAS COM OS RESPECTIVOS RELACIONAMENTOS:</a:t>
            </a:r>
            <a:endParaRPr lang="pt-BR" altLang="pt-BR" sz="2000" b="1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0CED56A-C591-42AB-7122-CB99CD02B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7122" y="1900149"/>
            <a:ext cx="4863361" cy="483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8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6" name="CaixaDeTexto 2">
            <a:extLst>
              <a:ext uri="{FF2B5EF4-FFF2-40B4-BE49-F238E27FC236}">
                <a16:creationId xmlns:a16="http://schemas.microsoft.com/office/drawing/2014/main" id="{BD14A41E-EBA4-5745-6C93-D30242905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323" y="1380628"/>
            <a:ext cx="86423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b="1">
                <a:solidFill>
                  <a:srgbClr val="FF0000"/>
                </a:solidFill>
              </a:rPr>
              <a:t>DATATYPES – STRING (TEXTOS)</a:t>
            </a:r>
            <a:endParaRPr lang="pt-BR" altLang="pt-BR" sz="1800"/>
          </a:p>
          <a:p>
            <a:pPr>
              <a:spcBef>
                <a:spcPct val="0"/>
              </a:spcBef>
              <a:buFontTx/>
              <a:buNone/>
            </a:pPr>
            <a:endParaRPr lang="pt-BR" altLang="pt-BR" sz="1800"/>
          </a:p>
        </p:txBody>
      </p:sp>
      <p:pic>
        <p:nvPicPr>
          <p:cNvPr id="8" name="Imagem 2">
            <a:extLst>
              <a:ext uri="{FF2B5EF4-FFF2-40B4-BE49-F238E27FC236}">
                <a16:creationId xmlns:a16="http://schemas.microsoft.com/office/drawing/2014/main" id="{0D477F3B-CF1F-7B70-1ADB-FBBE89A05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35" y="1871166"/>
            <a:ext cx="8926513" cy="481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504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6" name="CaixaDeTexto 2">
            <a:extLst>
              <a:ext uri="{FF2B5EF4-FFF2-40B4-BE49-F238E27FC236}">
                <a16:creationId xmlns:a16="http://schemas.microsoft.com/office/drawing/2014/main" id="{BD14A41E-EBA4-5745-6C93-D30242905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323" y="1380628"/>
            <a:ext cx="86423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b="1">
                <a:solidFill>
                  <a:srgbClr val="FF0000"/>
                </a:solidFill>
              </a:rPr>
              <a:t>DATATYPES – STRING (TEXTOS)</a:t>
            </a:r>
            <a:endParaRPr lang="pt-BR" altLang="pt-BR" sz="1800"/>
          </a:p>
          <a:p>
            <a:pPr>
              <a:spcBef>
                <a:spcPct val="0"/>
              </a:spcBef>
              <a:buFontTx/>
              <a:buNone/>
            </a:pPr>
            <a:endParaRPr lang="pt-BR" altLang="pt-BR" sz="180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8AACC3C-A923-60AB-158E-90B37C10F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78" y="1870829"/>
            <a:ext cx="86391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12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2" name="CaixaDeTexto 2">
            <a:extLst>
              <a:ext uri="{FF2B5EF4-FFF2-40B4-BE49-F238E27FC236}">
                <a16:creationId xmlns:a16="http://schemas.microsoft.com/office/drawing/2014/main" id="{28D66B83-22B3-C330-41F9-6EB735DE53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533" y="1327255"/>
            <a:ext cx="86423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DATATYPES – NUMERIC (NÚMEROS)</a:t>
            </a:r>
            <a:endParaRPr lang="pt-BR" altLang="pt-BR" sz="1800" dirty="0"/>
          </a:p>
          <a:p>
            <a:pPr>
              <a:spcBef>
                <a:spcPct val="0"/>
              </a:spcBef>
              <a:buFontTx/>
              <a:buNone/>
            </a:pPr>
            <a:endParaRPr lang="pt-BR" altLang="pt-BR" sz="1800" dirty="0"/>
          </a:p>
        </p:txBody>
      </p:sp>
      <p:pic>
        <p:nvPicPr>
          <p:cNvPr id="7" name="Imagem 2">
            <a:extLst>
              <a:ext uri="{FF2B5EF4-FFF2-40B4-BE49-F238E27FC236}">
                <a16:creationId xmlns:a16="http://schemas.microsoft.com/office/drawing/2014/main" id="{96842849-D27E-033E-E3F3-84B509991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83" y="1651105"/>
            <a:ext cx="9032875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879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2" name="CaixaDeTexto 2">
            <a:extLst>
              <a:ext uri="{FF2B5EF4-FFF2-40B4-BE49-F238E27FC236}">
                <a16:creationId xmlns:a16="http://schemas.microsoft.com/office/drawing/2014/main" id="{28D66B83-22B3-C330-41F9-6EB735DE53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533" y="1327255"/>
            <a:ext cx="86423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DATATYPES – NUMERIC (NÚMEROS)</a:t>
            </a:r>
            <a:endParaRPr lang="pt-BR" altLang="pt-BR" sz="1800" dirty="0"/>
          </a:p>
          <a:p>
            <a:pPr>
              <a:spcBef>
                <a:spcPct val="0"/>
              </a:spcBef>
              <a:buFontTx/>
              <a:buNone/>
            </a:pPr>
            <a:endParaRPr lang="pt-BR" altLang="pt-BR" sz="18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017AC41-478A-8F1A-1B51-5FAD2F6C8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62" y="1740366"/>
            <a:ext cx="8913812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880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6" name="CaixaDeTexto 2">
            <a:extLst>
              <a:ext uri="{FF2B5EF4-FFF2-40B4-BE49-F238E27FC236}">
                <a16:creationId xmlns:a16="http://schemas.microsoft.com/office/drawing/2014/main" id="{69964853-9AD7-8655-32FE-3D84D969FD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800" y="1504165"/>
            <a:ext cx="8642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DATATYPES – DATE AND TIME</a:t>
            </a:r>
            <a:endParaRPr lang="pt-BR" altLang="pt-BR" sz="1800" dirty="0"/>
          </a:p>
        </p:txBody>
      </p:sp>
      <p:pic>
        <p:nvPicPr>
          <p:cNvPr id="7" name="Imagem 2">
            <a:extLst>
              <a:ext uri="{FF2B5EF4-FFF2-40B4-BE49-F238E27FC236}">
                <a16:creationId xmlns:a16="http://schemas.microsoft.com/office/drawing/2014/main" id="{1146ED14-D9DE-FB11-1C0F-A71AA09C2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62" y="1916314"/>
            <a:ext cx="8648700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44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sp>
        <p:nvSpPr>
          <p:cNvPr id="6" name="CaixaDeTexto 2">
            <a:extLst>
              <a:ext uri="{FF2B5EF4-FFF2-40B4-BE49-F238E27FC236}">
                <a16:creationId xmlns:a16="http://schemas.microsoft.com/office/drawing/2014/main" id="{69964853-9AD7-8655-32FE-3D84D969FD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800" y="1504165"/>
            <a:ext cx="8642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DATATYPES – DATE AND TIME</a:t>
            </a:r>
            <a:endParaRPr lang="pt-BR" altLang="pt-BR" sz="1800" dirty="0"/>
          </a:p>
        </p:txBody>
      </p:sp>
      <p:pic>
        <p:nvPicPr>
          <p:cNvPr id="7" name="Imagem 2">
            <a:extLst>
              <a:ext uri="{FF2B5EF4-FFF2-40B4-BE49-F238E27FC236}">
                <a16:creationId xmlns:a16="http://schemas.microsoft.com/office/drawing/2014/main" id="{1146ED14-D9DE-FB11-1C0F-A71AA09C2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62" y="1916314"/>
            <a:ext cx="8648700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315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679292" y="919390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SQL – STRUCTURED QUERY LANGUAGE</a:t>
            </a:r>
            <a:endParaRPr lang="pt-BR" sz="3200" b="1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7FDFCDF-BEB9-60E6-429D-9FEEDA904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517" y="2573660"/>
            <a:ext cx="3669671" cy="41190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A534C06-3924-0250-5587-87651EEB5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275" y="3063627"/>
            <a:ext cx="4302710" cy="42111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4A242B7-152A-B747-84C9-29AE2B6403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5126" y="1873722"/>
            <a:ext cx="5969396" cy="3196516"/>
          </a:xfrm>
          <a:prstGeom prst="rect">
            <a:avLst/>
          </a:prstGeom>
        </p:spPr>
      </p:pic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800" y="1504165"/>
            <a:ext cx="8642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DATATYPES – EXEMPLOS:</a:t>
            </a:r>
            <a:endParaRPr lang="pt-BR" altLang="pt-BR" sz="1800" dirty="0"/>
          </a:p>
        </p:txBody>
      </p:sp>
    </p:spTree>
    <p:extLst>
      <p:ext uri="{BB962C8B-B14F-4D97-AF65-F5344CB8AC3E}">
        <p14:creationId xmlns:p14="http://schemas.microsoft.com/office/powerpoint/2010/main" val="310725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7583</TotalTime>
  <Words>582</Words>
  <Application>Microsoft Office PowerPoint</Application>
  <PresentationFormat>Ecrã Panorâmico</PresentationFormat>
  <Paragraphs>132</Paragraphs>
  <Slides>24</Slides>
  <Notes>24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Cavolini</vt:lpstr>
      <vt:lpstr>Montserrat</vt:lpstr>
      <vt:lpstr>Montserrat Medium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André</dc:creator>
  <cp:lastModifiedBy>Andre Felipe Savedra Cruz</cp:lastModifiedBy>
  <cp:revision>600</cp:revision>
  <dcterms:created xsi:type="dcterms:W3CDTF">2020-11-19T18:52:57Z</dcterms:created>
  <dcterms:modified xsi:type="dcterms:W3CDTF">2023-02-24T01:51:44Z</dcterms:modified>
</cp:coreProperties>
</file>